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EE6A-80D9-443C-984E-477268C1140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2AD8-CA00-4882-915C-EADC622A9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9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EE6A-80D9-443C-984E-477268C1140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2AD8-CA00-4882-915C-EADC622A9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50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EE6A-80D9-443C-984E-477268C1140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2AD8-CA00-4882-915C-EADC622A9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3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EE6A-80D9-443C-984E-477268C1140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2AD8-CA00-4882-915C-EADC622A9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9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EE6A-80D9-443C-984E-477268C1140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2AD8-CA00-4882-915C-EADC622A9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48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EE6A-80D9-443C-984E-477268C1140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2AD8-CA00-4882-915C-EADC622A9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0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EE6A-80D9-443C-984E-477268C1140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2AD8-CA00-4882-915C-EADC622A9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7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EE6A-80D9-443C-984E-477268C1140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2AD8-CA00-4882-915C-EADC622A9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0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EE6A-80D9-443C-984E-477268C1140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2AD8-CA00-4882-915C-EADC622A9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EE6A-80D9-443C-984E-477268C1140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2AD8-CA00-4882-915C-EADC622A9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7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EE6A-80D9-443C-984E-477268C1140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2AD8-CA00-4882-915C-EADC622A9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68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8EE6A-80D9-443C-984E-477268C1140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E2AD8-CA00-4882-915C-EADC622A9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0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cs.google.com/spreadsheets/d/1IeN2NdSu_qGvmXwQygvL6lxVyhoemNlfzms0XOxcm1w/edit?usp=sharin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cs.google.com/document/d/1C9PaMB94AJWuuKgekHXqEC8-cV_h1lupoOQ8UGftL6c/edit?usp=shari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upport.google.com/webmasters/answer/1061943?hl=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Latest Algorithm Changes Audit May 4</a:t>
            </a:r>
            <a:r>
              <a:rPr lang="en-US" baseline="30000" dirty="0"/>
              <a:t>th</a:t>
            </a:r>
            <a:r>
              <a:rPr lang="en-US" dirty="0"/>
              <a:t> – 4</a:t>
            </a:r>
            <a:r>
              <a:rPr lang="en-US" baseline="30000" dirty="0"/>
              <a:t>th</a:t>
            </a:r>
            <a:r>
              <a:rPr lang="en-US" dirty="0"/>
              <a:t> June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For Mybettingdeals.com</a:t>
            </a:r>
          </a:p>
          <a:p>
            <a:endParaRPr lang="en-US" dirty="0"/>
          </a:p>
          <a:p>
            <a:r>
              <a:rPr lang="en-US" sz="1400"/>
              <a:t>(Prepared by – </a:t>
            </a:r>
            <a:r>
              <a:rPr lang="en-US" sz="1400" dirty="0"/>
              <a:t>Thatware)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A5D585-15CF-4FFC-84D7-1B8F6E9327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45" y="5091470"/>
            <a:ext cx="2349910" cy="3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034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Synopsis 5: Zombie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Unwanted pages should be de-indexed and blocked from crawling. This will thus save lot of crawl budget.</a:t>
            </a:r>
            <a:br>
              <a:rPr lang="en-US" dirty="0"/>
            </a:br>
            <a:endParaRPr lang="en-US" dirty="0"/>
          </a:p>
          <a:p>
            <a:r>
              <a:rPr lang="en-US" dirty="0"/>
              <a:t>With the above point on mind, this step would also help to ensure that we don’t face any index bloat issues. </a:t>
            </a:r>
            <a:br>
              <a:rPr lang="en-US" dirty="0"/>
            </a:br>
            <a:endParaRPr lang="en-US" dirty="0"/>
          </a:p>
          <a:p>
            <a:r>
              <a:rPr lang="en-US" dirty="0"/>
              <a:t>Less interactive pages or OLD pages with dates should be deleted.</a:t>
            </a:r>
            <a:br>
              <a:rPr lang="en-US" dirty="0"/>
            </a:br>
            <a:endParaRPr lang="en-US" dirty="0"/>
          </a:p>
          <a:p>
            <a:r>
              <a:rPr lang="en-US" b="1" u="sng" dirty="0"/>
              <a:t>Paginated URL’s </a:t>
            </a:r>
            <a:r>
              <a:rPr lang="en-US" dirty="0"/>
              <a:t>also falls in this category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A5D585-15CF-4FFC-84D7-1B8F6E9327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5226" y="6176963"/>
            <a:ext cx="2349910" cy="3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164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Solution for Synopsis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glossary, members, tags, /pages and unwanted pages should be de-indexed via meta robots and also should be blocked from crawling.</a:t>
            </a:r>
            <a:br>
              <a:rPr lang="en-US" dirty="0"/>
            </a:br>
            <a:endParaRPr lang="en-US" dirty="0"/>
          </a:p>
          <a:p>
            <a:r>
              <a:rPr lang="en-US" dirty="0"/>
              <a:t>Disallow: /tags</a:t>
            </a:r>
            <a:br>
              <a:rPr lang="en-US" dirty="0"/>
            </a:br>
            <a:r>
              <a:rPr lang="en-US" dirty="0"/>
              <a:t>Disallow: /members</a:t>
            </a:r>
            <a:br>
              <a:rPr lang="en-US" dirty="0"/>
            </a:br>
            <a:r>
              <a:rPr lang="en-US" dirty="0"/>
              <a:t>Disallow: /pages</a:t>
            </a:r>
            <a:br>
              <a:rPr lang="en-US" dirty="0"/>
            </a:br>
            <a:r>
              <a:rPr lang="en-US" dirty="0"/>
              <a:t>Disallow: /glossary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 above rule should be applied on Robots.txt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A5D585-15CF-4FFC-84D7-1B8F6E9327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4387" y="6250448"/>
            <a:ext cx="2349910" cy="3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500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Synopsis 6: Structured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4483711" cy="47609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Structured data errors have been encountered in GSC which needs to be resolved.</a:t>
            </a:r>
            <a:br>
              <a:rPr lang="en-US" dirty="0"/>
            </a:br>
            <a:endParaRPr lang="en-US" dirty="0"/>
          </a:p>
          <a:p>
            <a:r>
              <a:rPr lang="en-US" dirty="0"/>
              <a:t>Video structured data needs implemented.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QnA</a:t>
            </a:r>
            <a:r>
              <a:rPr lang="en-US" dirty="0"/>
              <a:t> structured data needs implemented.</a:t>
            </a:r>
            <a:br>
              <a:rPr lang="en-US" dirty="0"/>
            </a:br>
            <a:endParaRPr lang="en-US" dirty="0"/>
          </a:p>
          <a:p>
            <a:r>
              <a:rPr lang="en-US" dirty="0"/>
              <a:t>Query structured data needs implemented.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0498" y="2440174"/>
            <a:ext cx="6629504" cy="35318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6A5D585-15CF-4FFC-84D7-1B8F6E9327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374" y="6253878"/>
            <a:ext cx="2349910" cy="3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131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Solution for Synopsis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Errors in existing structured data as reported through GSC should be fixed.</a:t>
            </a:r>
            <a:br>
              <a:rPr lang="en-US" dirty="0"/>
            </a:br>
            <a:endParaRPr lang="en-US" dirty="0"/>
          </a:p>
          <a:p>
            <a:r>
              <a:rPr lang="en-US" dirty="0"/>
              <a:t>New video page structured data should be implemented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QnA</a:t>
            </a:r>
            <a:r>
              <a:rPr lang="en-US" dirty="0"/>
              <a:t> Structured data should be implemented</a:t>
            </a:r>
            <a:br>
              <a:rPr lang="en-US" dirty="0"/>
            </a:br>
            <a:endParaRPr lang="en-US" dirty="0"/>
          </a:p>
          <a:p>
            <a:r>
              <a:rPr lang="en-US" dirty="0"/>
              <a:t>Page content </a:t>
            </a:r>
            <a:r>
              <a:rPr lang="en-US" dirty="0" err="1"/>
              <a:t>RDFa</a:t>
            </a:r>
            <a:r>
              <a:rPr lang="en-US" dirty="0"/>
              <a:t> should be implemented</a:t>
            </a:r>
            <a:br>
              <a:rPr lang="en-US" dirty="0"/>
            </a:br>
            <a:endParaRPr lang="en-US" dirty="0"/>
          </a:p>
          <a:p>
            <a:r>
              <a:rPr lang="en-US" dirty="0"/>
              <a:t>Ratings and reviews should be triggered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A5D585-15CF-4FFC-84D7-1B8F6E9327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381" y="6311900"/>
            <a:ext cx="2349910" cy="3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227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Synopsis 7: Internal links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current internal links structure is wasting a lot of juice on unselective pages and YMYL value is not being justified with proper usage of SILO in-linking model.</a:t>
            </a:r>
            <a:br>
              <a:rPr lang="en-US" dirty="0"/>
            </a:br>
            <a:endParaRPr lang="en-US" dirty="0"/>
          </a:p>
          <a:p>
            <a:r>
              <a:rPr lang="en-US" dirty="0"/>
              <a:t>Same page URLs should be removed as it not causing any benefit</a:t>
            </a:r>
            <a:br>
              <a:rPr lang="en-US" dirty="0"/>
            </a:br>
            <a:endParaRPr lang="en-US" dirty="0"/>
          </a:p>
          <a:p>
            <a:r>
              <a:rPr lang="en-US" dirty="0"/>
              <a:t>Internal links with glossary pages should be no-follow </a:t>
            </a:r>
            <a:br>
              <a:rPr lang="en-US" dirty="0"/>
            </a:br>
            <a:endParaRPr lang="en-US" dirty="0"/>
          </a:p>
          <a:p>
            <a:r>
              <a:rPr lang="en-US" dirty="0"/>
              <a:t>External links should be no-follow</a:t>
            </a:r>
            <a:br>
              <a:rPr lang="en-US" dirty="0"/>
            </a:br>
            <a:endParaRPr lang="en-US" dirty="0"/>
          </a:p>
          <a:p>
            <a:r>
              <a:rPr lang="en-US" dirty="0"/>
              <a:t>In-linking is missing (Reverse SILO)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A5D585-15CF-4FFC-84D7-1B8F6E9327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219" y="6299610"/>
            <a:ext cx="2349910" cy="3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595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Solution for Synopsis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the YMYL pages should be in-links from video repositories and other pages.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In the above case, all the incoming anchors can be broad match or long tail. Don’t use exact match for now!</a:t>
            </a:r>
            <a:br>
              <a:rPr lang="en-US" dirty="0"/>
            </a:br>
            <a:endParaRPr lang="en-US" dirty="0"/>
          </a:p>
          <a:p>
            <a:r>
              <a:rPr lang="en-US" dirty="0"/>
              <a:t>TF-IDF and BOW terms can be anchored to homepage from the YMYL pages</a:t>
            </a:r>
            <a:br>
              <a:rPr lang="en-US" dirty="0"/>
            </a:br>
            <a:endParaRPr lang="en-US" dirty="0"/>
          </a:p>
          <a:p>
            <a:r>
              <a:rPr lang="en-US" b="1" u="sng" dirty="0"/>
              <a:t>As seen from Screaming frog, the YMYL pages should have high incoming links than outgoing links and the ration should be 3:1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A5D585-15CF-4FFC-84D7-1B8F6E9327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045" y="6326545"/>
            <a:ext cx="2349910" cy="3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097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Synopsis 8: Keyword Segmentation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Currently, keyword segmentation rule is not followed for the entire campaign. As per ideal SEO logic: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40% Exact match (</a:t>
            </a:r>
            <a:r>
              <a:rPr lang="en-US" dirty="0">
                <a:solidFill>
                  <a:srgbClr val="FF0000"/>
                </a:solidFill>
              </a:rPr>
              <a:t>currently we have 32%</a:t>
            </a:r>
            <a:r>
              <a:rPr lang="en-US" dirty="0"/>
              <a:t> )</a:t>
            </a:r>
            <a:br>
              <a:rPr lang="en-US" dirty="0"/>
            </a:br>
            <a:r>
              <a:rPr lang="en-US" dirty="0"/>
              <a:t>30% long tail (</a:t>
            </a:r>
            <a:r>
              <a:rPr lang="en-US" dirty="0">
                <a:solidFill>
                  <a:srgbClr val="FF0000"/>
                </a:solidFill>
              </a:rPr>
              <a:t>currently we have &lt; than 3 %</a:t>
            </a:r>
            <a:r>
              <a:rPr lang="en-US" dirty="0"/>
              <a:t> )</a:t>
            </a:r>
            <a:br>
              <a:rPr lang="en-US" dirty="0"/>
            </a:br>
            <a:r>
              <a:rPr lang="en-US" dirty="0"/>
              <a:t>10% broad match (</a:t>
            </a:r>
            <a:r>
              <a:rPr lang="en-US" dirty="0">
                <a:solidFill>
                  <a:srgbClr val="FF0000"/>
                </a:solidFill>
              </a:rPr>
              <a:t>currently we have &lt; 2 %</a:t>
            </a:r>
            <a:r>
              <a:rPr lang="en-US" dirty="0"/>
              <a:t> )</a:t>
            </a:r>
            <a:br>
              <a:rPr lang="en-US" dirty="0"/>
            </a:br>
            <a:r>
              <a:rPr lang="en-US" dirty="0"/>
              <a:t>10% phrase match (second tier LSI) (</a:t>
            </a:r>
            <a:r>
              <a:rPr lang="en-US" dirty="0">
                <a:solidFill>
                  <a:srgbClr val="FF0000"/>
                </a:solidFill>
              </a:rPr>
              <a:t>currently we have 0%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10% LSI keywords (</a:t>
            </a:r>
            <a:r>
              <a:rPr lang="en-US" dirty="0">
                <a:solidFill>
                  <a:srgbClr val="FF0000"/>
                </a:solidFill>
              </a:rPr>
              <a:t>currently we have &lt; 3% </a:t>
            </a:r>
            <a:r>
              <a:rPr lang="en-US" dirty="0"/>
              <a:t>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should be followed all across the website.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A5D585-15CF-4FFC-84D7-1B8F6E9327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891" y="6260281"/>
            <a:ext cx="2349910" cy="3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9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Solution for Synopsis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main branded pages should be targeted with Exact match and LSI keywords. 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 new video pages should be targeted with Long tail and remaining's. 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This would then help in also naturally fixing up the cannibalization issues and also attract more organic exposure for the campaign.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A5D585-15CF-4FFC-84D7-1B8F6E9327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052" y="6250448"/>
            <a:ext cx="2349910" cy="3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81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Synopsis 9: Content Structure &amp;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current content structure looks fine. Just some tunings and should be all okay.</a:t>
            </a:r>
            <a:br>
              <a:rPr lang="en-US" dirty="0"/>
            </a:br>
            <a:endParaRPr lang="en-US" dirty="0"/>
          </a:p>
          <a:p>
            <a:r>
              <a:rPr lang="en-US" dirty="0"/>
              <a:t>However, all the pages </a:t>
            </a:r>
            <a:r>
              <a:rPr lang="en-US" dirty="0" err="1"/>
              <a:t>QnA</a:t>
            </a:r>
            <a:r>
              <a:rPr lang="en-US" dirty="0"/>
              <a:t> sections are missing and it’s advisable to put at least 3 – 4 at minimum as </a:t>
            </a:r>
            <a:r>
              <a:rPr lang="en-US" dirty="0" err="1"/>
              <a:t>QnA</a:t>
            </a:r>
            <a:r>
              <a:rPr lang="en-US" dirty="0"/>
              <a:t>. </a:t>
            </a:r>
            <a:br>
              <a:rPr lang="en-US" dirty="0"/>
            </a:br>
            <a:endParaRPr lang="en-US" dirty="0"/>
          </a:p>
          <a:p>
            <a:r>
              <a:rPr lang="en-US" dirty="0"/>
              <a:t>LSI’s should be used only on H3’s</a:t>
            </a:r>
            <a:br>
              <a:rPr lang="en-US" dirty="0"/>
            </a:br>
            <a:endParaRPr lang="en-US" dirty="0"/>
          </a:p>
          <a:p>
            <a:r>
              <a:rPr lang="en-US" dirty="0"/>
              <a:t>Exact matches should be more “left” on H1’s.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A5D585-15CF-4FFC-84D7-1B8F6E9327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5225" y="6311900"/>
            <a:ext cx="2349910" cy="3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637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Synopsis 10: Technical SEO Analysis and Solution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GSC Based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404 handling</a:t>
            </a:r>
            <a:br>
              <a:rPr lang="en-US" dirty="0"/>
            </a:br>
            <a:endParaRPr lang="en-US" dirty="0"/>
          </a:p>
          <a:p>
            <a:r>
              <a:rPr lang="en-US" dirty="0"/>
              <a:t>5XX handling</a:t>
            </a:r>
            <a:br>
              <a:rPr lang="en-US" dirty="0"/>
            </a:br>
            <a:endParaRPr lang="en-US" dirty="0"/>
          </a:p>
          <a:p>
            <a:r>
              <a:rPr lang="en-US" dirty="0"/>
              <a:t>3XX handling</a:t>
            </a:r>
            <a:br>
              <a:rPr lang="en-US" dirty="0"/>
            </a:br>
            <a:endParaRPr lang="en-US" dirty="0"/>
          </a:p>
          <a:p>
            <a:r>
              <a:rPr lang="en-US" dirty="0"/>
              <a:t>Query parameters handling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Non-GSC Based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Re-direct chain fixes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Crawl trap fixes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De-index of Zombie pages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H-tags modifications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A5D585-15CF-4FFC-84D7-1B8F6E9327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3716" y="6326545"/>
            <a:ext cx="2349910" cy="3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891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Synopsis 1: Topics 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first synopsis on what we did is on Topic competitions which showcases the level of pages within the website competing with each other. </a:t>
            </a:r>
            <a:br>
              <a:rPr lang="en-US" dirty="0"/>
            </a:br>
            <a:endParaRPr lang="en-US" dirty="0"/>
          </a:p>
          <a:p>
            <a:r>
              <a:rPr lang="en-US" dirty="0"/>
              <a:t>We have found approximately 42.63% of the pages are competing with each other for an exact match term. A small highlight here </a:t>
            </a:r>
            <a:r>
              <a:rPr lang="en-US" dirty="0">
                <a:hlinkClick r:id="rId2"/>
              </a:rPr>
              <a:t>https://docs.google.com/spreadsheets/d/1IeN2NdSu_qGvmXwQygvL6lxVyhoemNlfzms0XOxcm1w/edit?usp=sharing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r>
              <a:rPr lang="en-US" dirty="0"/>
              <a:t>Cannibalization is also wasting crawl budget at 5.87 times from April 2020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A5D585-15CF-4FFC-84D7-1B8F6E9327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7303" y="6010633"/>
            <a:ext cx="2349910" cy="3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754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Synopsis 11: Canonicalization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Audit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All the URL’s are not self-</a:t>
            </a:r>
            <a:r>
              <a:rPr lang="en-US" dirty="0" err="1"/>
              <a:t>canonicalized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All the URL’s should load without “/” and the page source should be applied a canonical with a “/”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A5D585-15CF-4FFC-84D7-1B8F6E9327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3213" y="6326545"/>
            <a:ext cx="2349910" cy="3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317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Synopsis 12: E.A.T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Page contents and blogs are missing authorship information and entity matching.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r>
              <a:rPr lang="en-US" dirty="0"/>
              <a:t>Author microdata missing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Entity and authorship can be justified if we link all the contents with an external high Value assets in the name of the management (CEO, VP etc.)</a:t>
            </a:r>
            <a:br>
              <a:rPr lang="en-US" dirty="0"/>
            </a:br>
            <a:endParaRPr lang="en-US" dirty="0"/>
          </a:p>
          <a:p>
            <a:r>
              <a:rPr lang="en-US" dirty="0"/>
              <a:t>Also, author entity optimisation and microdata needs to be deployed.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A5D585-15CF-4FFC-84D7-1B8F6E9327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206" y="6326545"/>
            <a:ext cx="2349910" cy="3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6678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Synopsis 13: CTA optimisation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Audit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All the CTA buttons from homepage are closely placed to each other. This will lower the quality rated guidelines as per the latest updates.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The CTA’s should be spaced from each other and no CTA should be appearing </a:t>
            </a:r>
            <a:r>
              <a:rPr lang="en-US" b="1" u="sng" dirty="0"/>
              <a:t>on the first fold of the website.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A5D585-15CF-4FFC-84D7-1B8F6E9327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3884" y="6326545"/>
            <a:ext cx="2349910" cy="3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9421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Synopsis 14: BONUS TIP for MBD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 sports betting and casino brand pages should be dynamically triggered for review microdata using GTM. This can then be linked with MREID or a AI based entity schema which can add further boost to the process. </a:t>
            </a:r>
            <a:br>
              <a:rPr lang="en-US" dirty="0"/>
            </a:br>
            <a:br>
              <a:rPr lang="en-US" dirty="0"/>
            </a:br>
            <a:r>
              <a:rPr lang="en-US" sz="1400" i="1" u="sng" dirty="0"/>
              <a:t>Further steps has been shown to Tuhin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A5D585-15CF-4FFC-84D7-1B8F6E9327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542" y="6311900"/>
            <a:ext cx="2349910" cy="3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226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70671"/>
          </a:xfrm>
        </p:spPr>
        <p:txBody>
          <a:bodyPr/>
          <a:lstStyle/>
          <a:p>
            <a:r>
              <a:rPr lang="en-US" dirty="0"/>
              <a:t>Expected Outcome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If the recommendations are followed then there can be an expected rise of 75% of the decline</a:t>
            </a:r>
            <a:br>
              <a:rPr lang="en-US" dirty="0"/>
            </a:b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Also, additional organic exposure will be favored at least by another 28%</a:t>
            </a:r>
            <a:br>
              <a:rPr lang="en-US" dirty="0"/>
            </a:b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Clicks and impressions are likely to rise at a rate of 17% per bi-week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A5D585-15CF-4FFC-84D7-1B8F6E9327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4554" y="6241519"/>
            <a:ext cx="2349910" cy="3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008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4785" y="2756632"/>
            <a:ext cx="10515600" cy="1325563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A5D585-15CF-4FFC-84D7-1B8F6E9327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585" y="6359831"/>
            <a:ext cx="2349910" cy="3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439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Solution for Synopsis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a thorough audit we found that 60% out of 42.63% cannibalization issues appears from /video/ pages alone.</a:t>
            </a:r>
            <a:br>
              <a:rPr lang="en-US" dirty="0"/>
            </a:br>
            <a:endParaRPr lang="en-US" dirty="0"/>
          </a:p>
          <a:p>
            <a:r>
              <a:rPr lang="en-US" dirty="0"/>
              <a:t>With the above point being said, all the /video/ pages should be merged into a new page using 301. PLEASE DONOT DELETE ANYTHING as merging will help in transferring valuable assets like referring domains and link juice. However, the page content can be ignored.</a:t>
            </a:r>
            <a:br>
              <a:rPr lang="en-US" dirty="0"/>
            </a:br>
            <a:endParaRPr lang="en-US" dirty="0"/>
          </a:p>
          <a:p>
            <a:r>
              <a:rPr lang="en-US" dirty="0"/>
              <a:t>Keyword segmentation rule is to be de-optimized for main pages vs. video pages  </a:t>
            </a:r>
            <a:r>
              <a:rPr lang="en-US" i="1" dirty="0"/>
              <a:t>(discussed more on Synopsis 8).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A5D585-15CF-4FFC-84D7-1B8F6E9327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010633"/>
            <a:ext cx="2349910" cy="3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120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Synopsis 2: Web Vitals (LCP)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786627" cy="45751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Core web vitals such as FID, visual stability and LCP can now make impact for performance on SERP.</a:t>
            </a:r>
            <a:br>
              <a:rPr lang="en-US" dirty="0"/>
            </a:br>
            <a:endParaRPr lang="en-US" dirty="0"/>
          </a:p>
          <a:p>
            <a:r>
              <a:rPr lang="en-US" dirty="0"/>
              <a:t>We have found majority of the web vitals issues are from existing </a:t>
            </a:r>
            <a:r>
              <a:rPr lang="en-US" b="1" u="sng" dirty="0"/>
              <a:t>video pages</a:t>
            </a:r>
            <a:r>
              <a:rPr lang="en-US" dirty="0"/>
              <a:t> which needs to be immediately fixed. (Solutions in next slide)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4827" y="1690688"/>
            <a:ext cx="7331466" cy="37839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6A5D585-15CF-4FFC-84D7-1B8F6E9327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710" y="6160216"/>
            <a:ext cx="2349910" cy="3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901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Solution for Synopsis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 video pages should be merged into a new page as discussed on Synopsis 1.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 new structure for the video pages should be please follow the report here: </a:t>
            </a:r>
            <a:r>
              <a:rPr lang="en-US" dirty="0">
                <a:hlinkClick r:id="rId2"/>
              </a:rPr>
              <a:t>https://docs.google.com/document/d/1C9PaMB94AJWuuKgekHXqEC8-cV_h1lupoOQ8UGftL6c/edit?usp=sharing</a:t>
            </a: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r>
              <a:rPr lang="en-US" dirty="0"/>
              <a:t>Developer should make sure the Title and first fold loads together.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A5D585-15CF-4FFC-84D7-1B8F6E9327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8078" y="6311900"/>
            <a:ext cx="2349910" cy="3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627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Synopsis 3: Web Vitals (Visual Stability)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786627" cy="45751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Core web vitals such as FID, visual stability and LCP can now make impact for performance on SERP.</a:t>
            </a:r>
            <a:br>
              <a:rPr lang="en-US" dirty="0"/>
            </a:br>
            <a:endParaRPr lang="en-US" dirty="0"/>
          </a:p>
          <a:p>
            <a:r>
              <a:rPr lang="en-US" dirty="0"/>
              <a:t>We have found majority of the web vitals issues are from existing </a:t>
            </a:r>
            <a:r>
              <a:rPr lang="en-US" b="1" u="sng" dirty="0"/>
              <a:t>online-casino-games</a:t>
            </a:r>
            <a:r>
              <a:rPr lang="en-US" dirty="0"/>
              <a:t> pages which needs to be immediately fixed. (Solutions in next slide)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4885" y="1825625"/>
            <a:ext cx="7584911" cy="35328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6A5D585-15CF-4FFC-84D7-1B8F6E9327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380" y="6234470"/>
            <a:ext cx="2349910" cy="3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279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Solution for Synopsis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19713" cy="4351338"/>
          </a:xfrm>
        </p:spPr>
        <p:txBody>
          <a:bodyPr/>
          <a:lstStyle/>
          <a:p>
            <a:r>
              <a:rPr lang="en-US" dirty="0"/>
              <a:t>The first fold layout for </a:t>
            </a:r>
            <a:r>
              <a:rPr lang="en-US" b="1" u="sng" dirty="0"/>
              <a:t>online-casino-games </a:t>
            </a:r>
            <a:r>
              <a:rPr lang="en-US" dirty="0"/>
              <a:t>pages creates a bad user experience as it loads exceeding screen size. Thereafter, the dimension needs to be changed.</a:t>
            </a:r>
            <a:br>
              <a:rPr lang="en-US" dirty="0"/>
            </a:br>
            <a:endParaRPr lang="en-US" dirty="0"/>
          </a:p>
          <a:p>
            <a:r>
              <a:rPr lang="en-US" dirty="0"/>
              <a:t>Also, the first fold should start with a paragraph.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0736" y="1825625"/>
            <a:ext cx="6067425" cy="33035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6A5D585-15CF-4FFC-84D7-1B8F6E9327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574" y="6010633"/>
            <a:ext cx="2349910" cy="3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122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Synopsis 4: Mobile First 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5365652" cy="4351338"/>
          </a:xfrm>
        </p:spPr>
        <p:txBody>
          <a:bodyPr/>
          <a:lstStyle/>
          <a:p>
            <a:r>
              <a:rPr lang="en-US" dirty="0"/>
              <a:t>Mobile pages should have highest priority for indexing and in current case </a:t>
            </a:r>
            <a:r>
              <a:rPr lang="en-US" b="1" u="sng" dirty="0"/>
              <a:t>we see a lesser index rate</a:t>
            </a:r>
            <a:r>
              <a:rPr lang="en-US" dirty="0"/>
              <a:t> on Mobile as compared to the desktop.</a:t>
            </a:r>
            <a:br>
              <a:rPr lang="en-US" dirty="0"/>
            </a:br>
            <a:endParaRPr lang="en-US" dirty="0"/>
          </a:p>
          <a:p>
            <a:r>
              <a:rPr lang="en-US" dirty="0"/>
              <a:t>Low mobile indexing will make an impact as it will attract lower customers from mobile devices.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9274" y="2453848"/>
            <a:ext cx="5424708" cy="30948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6A5D585-15CF-4FFC-84D7-1B8F6E9327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072" y="6279945"/>
            <a:ext cx="2349910" cy="3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749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Solution for Synopsis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 web crawlers should be individually allowed via Robots.txt </a:t>
            </a:r>
            <a:r>
              <a:rPr lang="en-US" dirty="0">
                <a:hlinkClick r:id="rId2"/>
              </a:rPr>
              <a:t>https://support.google.com/webmasters/answer/1061943?hl=en</a:t>
            </a:r>
            <a:br>
              <a:rPr lang="en-US" dirty="0"/>
            </a:br>
            <a:endParaRPr lang="en-US" dirty="0"/>
          </a:p>
          <a:p>
            <a:r>
              <a:rPr lang="en-US" dirty="0"/>
              <a:t>All the video pages are missing from mobile index. However, with the new video page as per Synopsis 1. We need to include the URLs on sitemap and also create 2 sitemaps video + contexts and with proper priority order these will be fully indexed.</a:t>
            </a:r>
            <a:br>
              <a:rPr lang="en-US" dirty="0"/>
            </a:br>
            <a:endParaRPr lang="en-US" dirty="0"/>
          </a:p>
          <a:p>
            <a:r>
              <a:rPr lang="en-US" dirty="0"/>
              <a:t>Extensive XML modifications (Tuhin will guide) and AMP removal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A5D585-15CF-4FFC-84D7-1B8F6E9327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219" y="6176963"/>
            <a:ext cx="2349910" cy="3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474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1490</Words>
  <Application>Microsoft Office PowerPoint</Application>
  <PresentationFormat>Widescreen</PresentationFormat>
  <Paragraphs>110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Latest Algorithm Changes Audit May 4th – 4th June 2020</vt:lpstr>
      <vt:lpstr>Synopsis 1: Topics Competition</vt:lpstr>
      <vt:lpstr>Solution for Synopsis 1</vt:lpstr>
      <vt:lpstr>Synopsis 2: Web Vitals (LCP)</vt:lpstr>
      <vt:lpstr>Solution for Synopsis 2</vt:lpstr>
      <vt:lpstr>Synopsis 3: Web Vitals (Visual Stability)</vt:lpstr>
      <vt:lpstr>Solution for Synopsis 3</vt:lpstr>
      <vt:lpstr>Synopsis 4: Mobile First Indexing</vt:lpstr>
      <vt:lpstr>Solution for Synopsis 4</vt:lpstr>
      <vt:lpstr>Synopsis 5: Zombie Pages</vt:lpstr>
      <vt:lpstr>Solution for Synopsis 5</vt:lpstr>
      <vt:lpstr>Synopsis 6: Structured data</vt:lpstr>
      <vt:lpstr>Solution for Synopsis 6</vt:lpstr>
      <vt:lpstr>Synopsis 7: Internal links structure</vt:lpstr>
      <vt:lpstr>Solution for Synopsis 7</vt:lpstr>
      <vt:lpstr>Synopsis 8: Keyword Segmentation Rule</vt:lpstr>
      <vt:lpstr>Solution for Synopsis 8</vt:lpstr>
      <vt:lpstr>Synopsis 9: Content Structure &amp; Solution</vt:lpstr>
      <vt:lpstr>Synopsis 10: Technical SEO Analysis and Solution</vt:lpstr>
      <vt:lpstr>Synopsis 11: Canonicalization </vt:lpstr>
      <vt:lpstr>Synopsis 12: E.A.T</vt:lpstr>
      <vt:lpstr>Synopsis 13: CTA optimisation</vt:lpstr>
      <vt:lpstr>Synopsis 14: BONUS TIP for MBD</vt:lpstr>
      <vt:lpstr>Expected Outcome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Latest Algorithm Changes Audit May 4th – 4th June 2020</dc:title>
  <dc:creator>THATWARE</dc:creator>
  <cp:lastModifiedBy>hp</cp:lastModifiedBy>
  <cp:revision>25</cp:revision>
  <dcterms:created xsi:type="dcterms:W3CDTF">2020-06-04T22:12:16Z</dcterms:created>
  <dcterms:modified xsi:type="dcterms:W3CDTF">2020-10-19T12:49:37Z</dcterms:modified>
</cp:coreProperties>
</file>